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72" r:id="rId2"/>
    <p:sldId id="468" r:id="rId3"/>
    <p:sldId id="469" r:id="rId4"/>
    <p:sldId id="470" r:id="rId5"/>
    <p:sldId id="467" r:id="rId6"/>
    <p:sldId id="476" r:id="rId7"/>
    <p:sldId id="477" r:id="rId8"/>
    <p:sldId id="473" r:id="rId9"/>
    <p:sldId id="475" r:id="rId10"/>
    <p:sldId id="481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CC00CC"/>
    <a:srgbClr val="008000"/>
    <a:srgbClr val="FF3300"/>
    <a:srgbClr val="FF33CC"/>
    <a:srgbClr val="FF9933"/>
    <a:srgbClr val="006666"/>
    <a:srgbClr val="666699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9" autoAdjust="0"/>
    <p:restoredTop sz="80088" autoAdjust="0"/>
  </p:normalViewPr>
  <p:slideViewPr>
    <p:cSldViewPr>
      <p:cViewPr varScale="1">
        <p:scale>
          <a:sx n="71" d="100"/>
          <a:sy n="71" d="100"/>
        </p:scale>
        <p:origin x="12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6FFAD-DA5D-4930-BEC0-F07D3EBEF80C}" type="datetimeFigureOut">
              <a:rPr lang="it-IT" smtClean="0"/>
              <a:pPr/>
              <a:t>23/05/2016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222CB-D8C4-46F8-A6FF-49200D8D6AD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222CB-D8C4-46F8-A6FF-49200D8D6A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0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G:\power_point\intranet\point02\img\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endParaRPr lang="it-IT" sz="2400"/>
          </a:p>
        </p:txBody>
      </p:sp>
      <p:pic>
        <p:nvPicPr>
          <p:cNvPr id="4" name="Immagine 5" descr="LOGO_MECC+dip.OK. cmy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38" y="0"/>
            <a:ext cx="33575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1428728" y="4071943"/>
            <a:ext cx="7572428" cy="857255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91338" y="34925"/>
            <a:ext cx="2057400" cy="5984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19138" y="34925"/>
            <a:ext cx="6019800" cy="5984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34925"/>
            <a:ext cx="5943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0138" y="106680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0138" y="361950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E1598-68D0-4632-82B8-AB581C559DF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783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 descr="LOGO_MECC_OK. cmy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475" y="285750"/>
            <a:ext cx="1152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19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10138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t-IT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G:\power_point\intranet\point02\img\up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19138" y="34925"/>
            <a:ext cx="594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Titolo diapositiva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0668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 smtClean="0"/>
              <a:t>Fare clic per modificare il testo</a:t>
            </a:r>
          </a:p>
          <a:p>
            <a:pPr lvl="1"/>
            <a:r>
              <a:rPr lang="it-IT" dirty="0" smtClean="0"/>
              <a:t>Testo</a:t>
            </a:r>
          </a:p>
          <a:p>
            <a:pPr lvl="2"/>
            <a:r>
              <a:rPr lang="it-IT" dirty="0" smtClean="0"/>
              <a:t>Testo</a:t>
            </a:r>
          </a:p>
          <a:p>
            <a:pPr lvl="3"/>
            <a:r>
              <a:rPr lang="it-IT" dirty="0" smtClean="0"/>
              <a:t>testo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sz="1600" b="1">
                <a:solidFill>
                  <a:srgbClr val="FF9900"/>
                </a:solidFill>
              </a:defRPr>
            </a:lvl1pPr>
          </a:lstStyle>
          <a:p>
            <a:fld id="{584032BC-ECF9-4416-A0FC-E2729C1BD88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30" name="Picture 74" descr="G:\power_point\ppoint_vale\proposta_1\powerpoint1_sec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tangolo 2"/>
          <p:cNvSpPr/>
          <p:nvPr/>
        </p:nvSpPr>
        <p:spPr>
          <a:xfrm>
            <a:off x="13567" y="6547424"/>
            <a:ext cx="23150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Meccanica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Applicata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alle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</a:t>
            </a:r>
            <a:r>
              <a:rPr kumimoji="0" 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F6E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Macchine</a:t>
            </a:r>
            <a:endParaRPr lang="it-IT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Lavatrice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28728" y="5661248"/>
            <a:ext cx="7572428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it-IT" sz="1800" b="0" kern="0" dirty="0" smtClean="0"/>
              <a:t>T. Argentini</a:t>
            </a:r>
            <a:endParaRPr lang="it-IT" sz="1800" b="0" kern="0" dirty="0"/>
          </a:p>
        </p:txBody>
      </p:sp>
    </p:spTree>
    <p:extLst>
      <p:ext uri="{BB962C8B-B14F-4D97-AF65-F5344CB8AC3E}">
        <p14:creationId xmlns:p14="http://schemas.microsoft.com/office/powerpoint/2010/main" val="28926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Risonanza</a:t>
            </a:r>
            <a:endParaRPr lang="en-GB" dirty="0"/>
          </a:p>
        </p:txBody>
      </p:sp>
      <p:pic>
        <p:nvPicPr>
          <p:cNvPr id="10" name="Front_Load_Washer_Total_Carnage_Washer_goes_Chain_Chomp_on_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700808"/>
            <a:ext cx="8229600" cy="46259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E1598-68D0-4632-82B8-AB581C559DFB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  <p:sp>
        <p:nvSpPr>
          <p:cNvPr id="11" name="TextBox 10"/>
          <p:cNvSpPr txBox="1"/>
          <p:nvPr/>
        </p:nvSpPr>
        <p:spPr>
          <a:xfrm>
            <a:off x="297962" y="1071385"/>
            <a:ext cx="832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Sbilanciamento</a:t>
            </a:r>
            <a:r>
              <a:rPr lang="en-GB" dirty="0" smtClean="0"/>
              <a:t> </a:t>
            </a:r>
            <a:r>
              <a:rPr lang="en-GB" dirty="0" err="1" smtClean="0"/>
              <a:t>elevato</a:t>
            </a:r>
            <a:r>
              <a:rPr lang="en-GB" dirty="0" smtClean="0"/>
              <a:t>, no </a:t>
            </a:r>
            <a:r>
              <a:rPr lang="en-GB" dirty="0" err="1" smtClean="0"/>
              <a:t>smorzatori</a:t>
            </a:r>
            <a:r>
              <a:rPr lang="en-GB" dirty="0" smtClean="0"/>
              <a:t>, </a:t>
            </a:r>
            <a:r>
              <a:rPr lang="en-GB" dirty="0" err="1" smtClean="0"/>
              <a:t>forzamento</a:t>
            </a:r>
            <a:r>
              <a:rPr lang="en-GB" dirty="0" smtClean="0"/>
              <a:t> in </a:t>
            </a:r>
            <a:r>
              <a:rPr lang="en-GB" dirty="0" err="1" smtClean="0"/>
              <a:t>risonanza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7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pic>
        <p:nvPicPr>
          <p:cNvPr id="216067" name="Picture 3" descr="tes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r="12811"/>
          <a:stretch>
            <a:fillRect/>
          </a:stretch>
        </p:blipFill>
        <p:spPr>
          <a:xfrm>
            <a:off x="2376488" y="3429000"/>
            <a:ext cx="2395537" cy="3000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6069" name="AutoShape 5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Cabinet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Gruppo 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/>
          </a:p>
        </p:txBody>
      </p: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216071" name="Rectangle 7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6072" name="AutoShape 8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pic>
        <p:nvPicPr>
          <p:cNvPr id="216073" name="Picture 9" descr="te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427" r="20454"/>
          <a:stretch>
            <a:fillRect/>
          </a:stretch>
        </p:blipFill>
        <p:spPr>
          <a:xfrm>
            <a:off x="46038" y="981075"/>
            <a:ext cx="2738437" cy="3195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6075" name="Rectangle 11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12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sp>
        <p:nvSpPr>
          <p:cNvPr id="188440" name="AutoShape 24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/>
              <a:t>Cabinet</a:t>
            </a:r>
          </a:p>
          <a:p>
            <a:pPr lvl="1">
              <a:lnSpc>
                <a:spcPct val="115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Gruppo 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/>
          </a:p>
        </p:txBody>
      </p:sp>
      <p:grpSp>
        <p:nvGrpSpPr>
          <p:cNvPr id="188441" name="Group 25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188442" name="Rectangle 26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88443" name="AutoShape 27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pic>
        <p:nvPicPr>
          <p:cNvPr id="188450" name="Picture 34" descr="te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438" y="1816100"/>
            <a:ext cx="3738562" cy="3490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8452" name="Rectangle 36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8453" name="Line 37"/>
          <p:cNvSpPr>
            <a:spLocks noChangeShapeType="1"/>
          </p:cNvSpPr>
          <p:nvPr/>
        </p:nvSpPr>
        <p:spPr bwMode="auto">
          <a:xfrm>
            <a:off x="833438" y="1995488"/>
            <a:ext cx="2082800" cy="25241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4" name="Line 38"/>
          <p:cNvSpPr>
            <a:spLocks noChangeShapeType="1"/>
          </p:cNvSpPr>
          <p:nvPr/>
        </p:nvSpPr>
        <p:spPr bwMode="auto">
          <a:xfrm>
            <a:off x="833438" y="1995488"/>
            <a:ext cx="642937" cy="23050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5" name="Text Box 39"/>
          <p:cNvSpPr txBox="1">
            <a:spLocks noChangeArrowheads="1"/>
          </p:cNvSpPr>
          <p:nvPr/>
        </p:nvSpPr>
        <p:spPr bwMode="auto">
          <a:xfrm>
            <a:off x="360363" y="1449388"/>
            <a:ext cx="2555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Zavorre cemento</a:t>
            </a:r>
          </a:p>
        </p:txBody>
      </p:sp>
      <p:sp>
        <p:nvSpPr>
          <p:cNvPr id="188456" name="Line 40"/>
          <p:cNvSpPr>
            <a:spLocks noChangeShapeType="1"/>
          </p:cNvSpPr>
          <p:nvPr/>
        </p:nvSpPr>
        <p:spPr bwMode="auto">
          <a:xfrm flipV="1">
            <a:off x="833438" y="3940175"/>
            <a:ext cx="1254125" cy="154781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7" name="Text Box 41"/>
          <p:cNvSpPr txBox="1">
            <a:spLocks noChangeArrowheads="1"/>
          </p:cNvSpPr>
          <p:nvPr/>
        </p:nvSpPr>
        <p:spPr bwMode="auto">
          <a:xfrm>
            <a:off x="360363" y="5487988"/>
            <a:ext cx="1116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cestello</a:t>
            </a:r>
          </a:p>
        </p:txBody>
      </p:sp>
      <p:sp>
        <p:nvSpPr>
          <p:cNvPr id="188458" name="Line 42"/>
          <p:cNvSpPr>
            <a:spLocks noChangeShapeType="1"/>
          </p:cNvSpPr>
          <p:nvPr/>
        </p:nvSpPr>
        <p:spPr bwMode="auto">
          <a:xfrm flipH="1" flipV="1">
            <a:off x="2592388" y="4125913"/>
            <a:ext cx="323850" cy="13620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59" name="Text Box 43"/>
          <p:cNvSpPr txBox="1">
            <a:spLocks noChangeArrowheads="1"/>
          </p:cNvSpPr>
          <p:nvPr/>
        </p:nvSpPr>
        <p:spPr bwMode="auto">
          <a:xfrm>
            <a:off x="2195513" y="5516563"/>
            <a:ext cx="1385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guarnizione</a:t>
            </a:r>
          </a:p>
        </p:txBody>
      </p:sp>
      <p:sp>
        <p:nvSpPr>
          <p:cNvPr id="188460" name="Line 44"/>
          <p:cNvSpPr>
            <a:spLocks noChangeShapeType="1"/>
          </p:cNvSpPr>
          <p:nvPr/>
        </p:nvSpPr>
        <p:spPr bwMode="auto">
          <a:xfrm flipH="1" flipV="1">
            <a:off x="3581400" y="3600450"/>
            <a:ext cx="1152525" cy="1181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61" name="Text Box 45"/>
          <p:cNvSpPr txBox="1">
            <a:spLocks noChangeArrowheads="1"/>
          </p:cNvSpPr>
          <p:nvPr/>
        </p:nvSpPr>
        <p:spPr bwMode="auto">
          <a:xfrm>
            <a:off x="4733925" y="4781550"/>
            <a:ext cx="846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/>
              <a:t>vasca</a:t>
            </a:r>
          </a:p>
        </p:txBody>
      </p:sp>
    </p:spTree>
    <p:extLst>
      <p:ext uri="{BB962C8B-B14F-4D97-AF65-F5344CB8AC3E}">
        <p14:creationId xmlns:p14="http://schemas.microsoft.com/office/powerpoint/2010/main" val="19275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Descrizione della macchina</a:t>
            </a:r>
          </a:p>
        </p:txBody>
      </p:sp>
      <p:pic>
        <p:nvPicPr>
          <p:cNvPr id="204809" name="Picture 9" descr="te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1" r="21370"/>
          <a:stretch>
            <a:fillRect/>
          </a:stretch>
        </p:blipFill>
        <p:spPr>
          <a:xfrm>
            <a:off x="1116013" y="1968500"/>
            <a:ext cx="2752725" cy="3209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19" name="AutoShape 19"/>
          <p:cNvSpPr>
            <a:spLocks noChangeArrowheads="1"/>
          </p:cNvSpPr>
          <p:nvPr/>
        </p:nvSpPr>
        <p:spPr bwMode="auto">
          <a:xfrm>
            <a:off x="5065713" y="1201738"/>
            <a:ext cx="3551237" cy="2989262"/>
          </a:xfrm>
          <a:prstGeom prst="roundRect">
            <a:avLst>
              <a:gd name="adj" fmla="val 5204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5000"/>
              </a:lnSpc>
              <a:buFontTx/>
              <a:buChar char="•"/>
            </a:pPr>
            <a:r>
              <a:rPr lang="it-IT" altLang="en-US" sz="2400"/>
              <a:t>Cabinet</a:t>
            </a:r>
          </a:p>
          <a:p>
            <a:pPr lvl="1">
              <a:lnSpc>
                <a:spcPct val="115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400"/>
              <a:t>Gruppo oscillante</a:t>
            </a:r>
          </a:p>
          <a:p>
            <a:pPr lvl="1">
              <a:lnSpc>
                <a:spcPct val="115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400">
                <a:solidFill>
                  <a:srgbClr val="990000"/>
                </a:solidFill>
              </a:rPr>
              <a:t>Collegamento tra   	cabinet e gruppo  	oscillante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endParaRPr lang="it-IT" altLang="en-US">
              <a:solidFill>
                <a:srgbClr val="990000"/>
              </a:solidFill>
            </a:endParaRPr>
          </a:p>
        </p:txBody>
      </p:sp>
      <p:grpSp>
        <p:nvGrpSpPr>
          <p:cNvPr id="204820" name="Group 20"/>
          <p:cNvGrpSpPr>
            <a:grpSpLocks/>
          </p:cNvGrpSpPr>
          <p:nvPr/>
        </p:nvGrpSpPr>
        <p:grpSpPr bwMode="auto">
          <a:xfrm>
            <a:off x="5065713" y="1201738"/>
            <a:ext cx="3551237" cy="376237"/>
            <a:chOff x="975" y="1253"/>
            <a:chExt cx="2041" cy="227"/>
          </a:xfrm>
        </p:grpSpPr>
        <p:sp>
          <p:nvSpPr>
            <p:cNvPr id="204821" name="Rectangle 21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04822" name="AutoShape 22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Elementi della lavatrice</a:t>
              </a:r>
            </a:p>
          </p:txBody>
        </p:sp>
      </p:grpSp>
      <p:sp>
        <p:nvSpPr>
          <p:cNvPr id="204823" name="Rectangle 23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4825" name="Line 25"/>
          <p:cNvSpPr>
            <a:spLocks noChangeShapeType="1"/>
          </p:cNvSpPr>
          <p:nvPr/>
        </p:nvSpPr>
        <p:spPr bwMode="auto">
          <a:xfrm flipV="1">
            <a:off x="2735263" y="2312988"/>
            <a:ext cx="107950" cy="395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 flipV="1">
            <a:off x="3276600" y="2457450"/>
            <a:ext cx="10795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8" name="Line 28"/>
          <p:cNvSpPr>
            <a:spLocks noChangeShapeType="1"/>
          </p:cNvSpPr>
          <p:nvPr/>
        </p:nvSpPr>
        <p:spPr bwMode="auto">
          <a:xfrm flipV="1">
            <a:off x="2735263" y="4191000"/>
            <a:ext cx="360362" cy="15430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29" name="Line 29"/>
          <p:cNvSpPr>
            <a:spLocks noChangeShapeType="1"/>
          </p:cNvSpPr>
          <p:nvPr/>
        </p:nvSpPr>
        <p:spPr bwMode="auto">
          <a:xfrm flipH="1" flipV="1">
            <a:off x="1962150" y="4818063"/>
            <a:ext cx="773113" cy="9159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1312863" y="5734050"/>
            <a:ext cx="255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en-US"/>
              <a:t>smorzatori</a:t>
            </a:r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3095625" y="1484313"/>
            <a:ext cx="215900" cy="1130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 flipH="1">
            <a:off x="2808288" y="1484313"/>
            <a:ext cx="287337" cy="10080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1565275" y="1117600"/>
            <a:ext cx="255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en-US"/>
              <a:t>molle</a:t>
            </a:r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 flipH="1">
            <a:off x="1763713" y="1484313"/>
            <a:ext cx="1331912" cy="1130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" name="Picture 11" descr="damper_no_com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5255640"/>
            <a:ext cx="41052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2736"/>
            <a:ext cx="6912768" cy="51845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032BC-ECF9-4416-A0FC-E2729C1BD882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36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65" name="Picture 25" descr="te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" b="946"/>
          <a:stretch>
            <a:fillRect/>
          </a:stretch>
        </p:blipFill>
        <p:spPr bwMode="auto">
          <a:xfrm>
            <a:off x="539552" y="1362023"/>
            <a:ext cx="3487411" cy="44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179388"/>
            <a:r>
              <a:rPr lang="it-IT" altLang="en-US"/>
              <a:t>Introduzione alla dinamica della macchina</a:t>
            </a:r>
          </a:p>
        </p:txBody>
      </p:sp>
      <p:sp>
        <p:nvSpPr>
          <p:cNvPr id="240652" name="AutoShape 12"/>
          <p:cNvSpPr>
            <a:spLocks noChangeArrowheads="1"/>
          </p:cNvSpPr>
          <p:nvPr/>
        </p:nvSpPr>
        <p:spPr bwMode="auto">
          <a:xfrm>
            <a:off x="4572000" y="1016000"/>
            <a:ext cx="4213225" cy="2520950"/>
          </a:xfrm>
          <a:prstGeom prst="roundRect">
            <a:avLst>
              <a:gd name="adj" fmla="val 8449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it-IT" altLang="en-US" sz="2200">
                <a:solidFill>
                  <a:srgbClr val="990000"/>
                </a:solidFill>
              </a:rPr>
              <a:t>Sbilanciamento dovuto alla distribuzione del carico</a:t>
            </a:r>
          </a:p>
          <a:p>
            <a:pPr lvl="1">
              <a:lnSpc>
                <a:spcPct val="110000"/>
              </a:lnSpc>
            </a:pPr>
            <a:endParaRPr lang="it-IT" altLang="en-US" sz="1000">
              <a:solidFill>
                <a:srgbClr val="990000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  <a:buFontTx/>
              <a:buChar char="•"/>
            </a:pPr>
            <a:r>
              <a:rPr lang="it-IT" altLang="en-US" sz="2200"/>
              <a:t>Dinamica del gruppo oscillante</a:t>
            </a:r>
          </a:p>
          <a:p>
            <a:pPr lvl="1"/>
            <a:endParaRPr lang="it-IT" altLang="en-US" sz="2200"/>
          </a:p>
        </p:txBody>
      </p:sp>
      <p:grpSp>
        <p:nvGrpSpPr>
          <p:cNvPr id="240653" name="Group 13"/>
          <p:cNvGrpSpPr>
            <a:grpSpLocks/>
          </p:cNvGrpSpPr>
          <p:nvPr/>
        </p:nvGrpSpPr>
        <p:grpSpPr bwMode="auto">
          <a:xfrm>
            <a:off x="4572000" y="1016000"/>
            <a:ext cx="4213225" cy="376238"/>
            <a:chOff x="975" y="1253"/>
            <a:chExt cx="2041" cy="227"/>
          </a:xfrm>
        </p:grpSpPr>
        <p:sp>
          <p:nvSpPr>
            <p:cNvPr id="240654" name="Rectangle 14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40655" name="AutoShape 15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Modello a un gdl</a:t>
              </a:r>
            </a:p>
          </p:txBody>
        </p:sp>
      </p:grpSp>
      <p:sp>
        <p:nvSpPr>
          <p:cNvPr id="240657" name="Rectangle 17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7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179388"/>
            <a:r>
              <a:rPr lang="it-IT" altLang="en-US"/>
              <a:t>Introduzione alla dinamica della macchina</a:t>
            </a:r>
          </a:p>
        </p:txBody>
      </p:sp>
      <p:pic>
        <p:nvPicPr>
          <p:cNvPr id="224273" name="Picture 17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3716338"/>
            <a:ext cx="7399337" cy="2716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224285" name="AutoShape 29"/>
          <p:cNvSpPr>
            <a:spLocks noChangeArrowheads="1"/>
          </p:cNvSpPr>
          <p:nvPr/>
        </p:nvSpPr>
        <p:spPr bwMode="auto">
          <a:xfrm>
            <a:off x="4572000" y="1016000"/>
            <a:ext cx="4213225" cy="2520950"/>
          </a:xfrm>
          <a:prstGeom prst="roundRect">
            <a:avLst>
              <a:gd name="adj" fmla="val 8449"/>
            </a:avLst>
          </a:prstGeom>
          <a:solidFill>
            <a:srgbClr val="D0D0F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/>
          <a:lstStyle>
            <a:lvl1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79388" indent="180975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3275" indent="-179388"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tabLst>
                <a:tab pos="360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15000"/>
              </a:lnSpc>
            </a:pPr>
            <a:endParaRPr lang="it-IT" altLang="en-US" sz="280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it-IT" altLang="en-US" sz="2200"/>
              <a:t>Sbilanciamento dovuto alla distribuzione del carico</a:t>
            </a:r>
          </a:p>
          <a:p>
            <a:pPr lvl="1">
              <a:lnSpc>
                <a:spcPct val="110000"/>
              </a:lnSpc>
            </a:pPr>
            <a:endParaRPr lang="it-IT" altLang="en-US" sz="1000"/>
          </a:p>
          <a:p>
            <a:pPr lvl="1">
              <a:lnSpc>
                <a:spcPct val="110000"/>
              </a:lnSpc>
              <a:buClr>
                <a:srgbClr val="990000"/>
              </a:buClr>
              <a:buFontTx/>
              <a:buChar char="•"/>
            </a:pPr>
            <a:r>
              <a:rPr lang="it-IT" altLang="en-US" sz="2200">
                <a:solidFill>
                  <a:srgbClr val="990000"/>
                </a:solidFill>
              </a:rPr>
              <a:t>Dinamica del gruppo oscillante</a:t>
            </a:r>
          </a:p>
          <a:p>
            <a:pPr lvl="1"/>
            <a:endParaRPr lang="it-IT" altLang="en-US" sz="2200">
              <a:solidFill>
                <a:srgbClr val="990000"/>
              </a:solidFill>
            </a:endParaRPr>
          </a:p>
        </p:txBody>
      </p:sp>
      <p:grpSp>
        <p:nvGrpSpPr>
          <p:cNvPr id="224286" name="Group 30"/>
          <p:cNvGrpSpPr>
            <a:grpSpLocks/>
          </p:cNvGrpSpPr>
          <p:nvPr/>
        </p:nvGrpSpPr>
        <p:grpSpPr bwMode="auto">
          <a:xfrm>
            <a:off x="4572000" y="1016000"/>
            <a:ext cx="4213225" cy="376238"/>
            <a:chOff x="975" y="1253"/>
            <a:chExt cx="2041" cy="227"/>
          </a:xfrm>
        </p:grpSpPr>
        <p:sp>
          <p:nvSpPr>
            <p:cNvPr id="224287" name="Rectangle 31"/>
            <p:cNvSpPr>
              <a:spLocks noChangeArrowheads="1"/>
            </p:cNvSpPr>
            <p:nvPr/>
          </p:nvSpPr>
          <p:spPr bwMode="auto">
            <a:xfrm>
              <a:off x="975" y="1344"/>
              <a:ext cx="2041" cy="136"/>
            </a:xfrm>
            <a:prstGeom prst="rect">
              <a:avLst/>
            </a:prstGeom>
            <a:solidFill>
              <a:srgbClr val="000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62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24288" name="AutoShape 32"/>
            <p:cNvSpPr>
              <a:spLocks noChangeArrowheads="1"/>
            </p:cNvSpPr>
            <p:nvPr/>
          </p:nvSpPr>
          <p:spPr bwMode="auto">
            <a:xfrm>
              <a:off x="975" y="1253"/>
              <a:ext cx="2040" cy="198"/>
            </a:xfrm>
            <a:prstGeom prst="roundRect">
              <a:avLst>
                <a:gd name="adj" fmla="val 50000"/>
              </a:avLst>
            </a:prstGeom>
            <a:solidFill>
              <a:srgbClr val="000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en-US">
                  <a:solidFill>
                    <a:schemeClr val="bg1"/>
                  </a:solidFill>
                </a:rPr>
                <a:t>Modello a un gdl</a:t>
              </a:r>
            </a:p>
          </p:txBody>
        </p:sp>
      </p:grpSp>
      <p:sp>
        <p:nvSpPr>
          <p:cNvPr id="224289" name="Rectangle 33"/>
          <p:cNvSpPr>
            <a:spLocks noChangeArrowheads="1"/>
          </p:cNvSpPr>
          <p:nvPr/>
        </p:nvSpPr>
        <p:spPr bwMode="auto">
          <a:xfrm>
            <a:off x="8802688" y="6586538"/>
            <a:ext cx="3413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it-IT" altLang="en-US" sz="100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4292" name="Picture 36" descr="te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" b="946"/>
          <a:stretch>
            <a:fillRect/>
          </a:stretch>
        </p:blipFill>
        <p:spPr bwMode="auto">
          <a:xfrm>
            <a:off x="1368425" y="1196975"/>
            <a:ext cx="16875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5CE03-7653-4BC8-B3D7-B609E6AA001E}" type="slidenum">
              <a:rPr lang="it-IT" altLang="it-IT" sz="1600">
                <a:solidFill>
                  <a:srgbClr val="FF9900"/>
                </a:solidFill>
              </a:rPr>
              <a:pPr/>
              <a:t>8</a:t>
            </a:fld>
            <a:endParaRPr lang="it-IT" altLang="it-IT" sz="1600">
              <a:solidFill>
                <a:srgbClr val="FF9900"/>
              </a:solidFill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570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2124075" y="3213100"/>
            <a:ext cx="20875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Lavaggio</a:t>
            </a:r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1258888" y="3429000"/>
            <a:ext cx="46085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5221288" y="2060575"/>
            <a:ext cx="208756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3</a:t>
            </a:r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5940425" y="2276475"/>
            <a:ext cx="647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2" name="Text Box 7"/>
          <p:cNvSpPr txBox="1">
            <a:spLocks noChangeArrowheads="1"/>
          </p:cNvSpPr>
          <p:nvPr/>
        </p:nvSpPr>
        <p:spPr bwMode="auto">
          <a:xfrm>
            <a:off x="5795963" y="2636838"/>
            <a:ext cx="20875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4</a:t>
            </a:r>
          </a:p>
        </p:txBody>
      </p:sp>
      <p:sp>
        <p:nvSpPr>
          <p:cNvPr id="11273" name="Line 8"/>
          <p:cNvSpPr>
            <a:spLocks noChangeShapeType="1"/>
          </p:cNvSpPr>
          <p:nvPr/>
        </p:nvSpPr>
        <p:spPr bwMode="auto">
          <a:xfrm>
            <a:off x="6732588" y="2852738"/>
            <a:ext cx="431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7307263" y="3429000"/>
            <a:ext cx="172878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it-IT" altLang="it-IT" sz="1200" b="1"/>
              <a:t>Centrifuga 5</a:t>
            </a:r>
          </a:p>
        </p:txBody>
      </p:sp>
      <p:sp>
        <p:nvSpPr>
          <p:cNvPr id="11275" name="Line 10"/>
          <p:cNvSpPr>
            <a:spLocks noChangeShapeType="1"/>
          </p:cNvSpPr>
          <p:nvPr/>
        </p:nvSpPr>
        <p:spPr bwMode="auto">
          <a:xfrm>
            <a:off x="7235825" y="3644900"/>
            <a:ext cx="5048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76" name="Rectangle 13"/>
          <p:cNvSpPr>
            <a:spLocks noGrp="1" noChangeAspect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it-IT" altLang="it-IT" smtClean="0"/>
              <a:t>Inquadramento del problema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187624" y="5585883"/>
            <a:ext cx="7073626" cy="10318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3851920" y="4807743"/>
            <a:ext cx="0" cy="744801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81932" y="3596216"/>
            <a:ext cx="2339975" cy="1220787"/>
          </a:xfrm>
          <a:prstGeom prst="rect">
            <a:avLst/>
          </a:prstGeom>
          <a:solidFill>
            <a:srgbClr val="FF3300">
              <a:alpha val="20000"/>
            </a:srgbClr>
          </a:solidFill>
          <a:ln w="38100">
            <a:solidFill>
              <a:srgbClr val="99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it-IT" altLang="en-US" b="1"/>
              <a:t>Campo frequenze proprie gruppo oscillante</a:t>
            </a:r>
            <a:endParaRPr lang="it-IT" altLang="en-US" b="1" i="1"/>
          </a:p>
        </p:txBody>
      </p:sp>
    </p:spTree>
    <p:extLst>
      <p:ext uri="{BB962C8B-B14F-4D97-AF65-F5344CB8AC3E}">
        <p14:creationId xmlns:p14="http://schemas.microsoft.com/office/powerpoint/2010/main" val="13416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6A30B0-FD19-44D6-ACA2-7D6BA860E6BB}" type="slidenum">
              <a:rPr lang="it-IT" altLang="it-IT" sz="1600">
                <a:solidFill>
                  <a:srgbClr val="FF9900"/>
                </a:solidFill>
              </a:rPr>
              <a:pPr/>
              <a:t>9</a:t>
            </a:fld>
            <a:endParaRPr lang="it-IT" altLang="it-IT" sz="1600">
              <a:solidFill>
                <a:srgbClr val="FF9900"/>
              </a:solidFill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04825" y="1125538"/>
            <a:ext cx="216058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0" indent="-3810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38200" indent="-381000">
              <a:spcBef>
                <a:spcPct val="20000"/>
              </a:spcBef>
              <a:buClr>
                <a:srgbClr val="004C80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rgbClr val="004D8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rgbClr val="004C80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Minion Web" pitchFamily="18" charset="0"/>
              </a:defRPr>
            </a:lvl9pPr>
          </a:lstStyle>
          <a:p>
            <a:endParaRPr lang="it-IT" altLang="it-IT" sz="1800" dirty="0"/>
          </a:p>
        </p:txBody>
      </p:sp>
      <p:sp>
        <p:nvSpPr>
          <p:cNvPr id="48138" name="Rectangle 12"/>
          <p:cNvSpPr>
            <a:spLocks noGrp="1" noChangeAspect="1" noChangeArrowheads="1"/>
          </p:cNvSpPr>
          <p:nvPr>
            <p:ph type="title"/>
          </p:nvPr>
        </p:nvSpPr>
        <p:spPr>
          <a:xfrm>
            <a:off x="719138" y="34925"/>
            <a:ext cx="6948487" cy="838200"/>
          </a:xfrm>
          <a:noFill/>
        </p:spPr>
        <p:txBody>
          <a:bodyPr/>
          <a:lstStyle/>
          <a:p>
            <a:r>
              <a:rPr lang="it-IT" altLang="it-IT" dirty="0"/>
              <a:t>Rampa di velocità</a:t>
            </a:r>
          </a:p>
        </p:txBody>
      </p:sp>
      <p:pic>
        <p:nvPicPr>
          <p:cNvPr id="13" name="Rampa 30 second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752" y="1125538"/>
            <a:ext cx="6446788" cy="5157430"/>
          </a:xfrm>
        </p:spPr>
      </p:pic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76907" y="1720924"/>
            <a:ext cx="183673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6588"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en-US" dirty="0"/>
              <a:t>Magneti per simulare lo sbilanciamento</a:t>
            </a:r>
          </a:p>
        </p:txBody>
      </p:sp>
      <p:pic>
        <p:nvPicPr>
          <p:cNvPr id="21" name="Picture 22" descr="DSCF01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6992"/>
            <a:ext cx="1525588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899592" y="2636912"/>
            <a:ext cx="391368" cy="151249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mi01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Polimi01</Template>
  <TotalTime>10751</TotalTime>
  <Words>125</Words>
  <Application>Microsoft Office PowerPoint</Application>
  <PresentationFormat>On-screen Show (4:3)</PresentationFormat>
  <Paragraphs>58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Minion Web</vt:lpstr>
      <vt:lpstr>Wingdings</vt:lpstr>
      <vt:lpstr>Polimi01</vt:lpstr>
      <vt:lpstr>Lavatrice</vt:lpstr>
      <vt:lpstr>Descrizione della macchina</vt:lpstr>
      <vt:lpstr>Descrizione della macchina</vt:lpstr>
      <vt:lpstr>Descrizione della macchina</vt:lpstr>
      <vt:lpstr>PowerPoint Presentation</vt:lpstr>
      <vt:lpstr>Introduzione alla dinamica della macchina</vt:lpstr>
      <vt:lpstr>Introduzione alla dinamica della macchina</vt:lpstr>
      <vt:lpstr>Inquadramento del problema</vt:lpstr>
      <vt:lpstr>Rampa di velocità</vt:lpstr>
      <vt:lpstr>Risonanza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multi-body di macchina lavatrice in MBDyn</dc:title>
  <dc:creator>Pietro</dc:creator>
  <cp:lastModifiedBy>Tommaso Argentini</cp:lastModifiedBy>
  <cp:revision>629</cp:revision>
  <cp:lastPrinted>2012-09-02T13:10:16Z</cp:lastPrinted>
  <dcterms:created xsi:type="dcterms:W3CDTF">2012-07-15T07:56:08Z</dcterms:created>
  <dcterms:modified xsi:type="dcterms:W3CDTF">2016-05-23T19:02:17Z</dcterms:modified>
</cp:coreProperties>
</file>